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2" r:id="rId2"/>
    <p:sldId id="273" r:id="rId3"/>
    <p:sldId id="288" r:id="rId4"/>
    <p:sldId id="293" r:id="rId5"/>
    <p:sldId id="296" r:id="rId6"/>
    <p:sldId id="298" r:id="rId7"/>
    <p:sldId id="299" r:id="rId8"/>
    <p:sldId id="289" r:id="rId9"/>
    <p:sldId id="301" r:id="rId10"/>
    <p:sldId id="302" r:id="rId11"/>
    <p:sldId id="304" r:id="rId12"/>
    <p:sldId id="307" r:id="rId13"/>
  </p:sldIdLst>
  <p:sldSz cx="12192000" cy="6858000"/>
  <p:notesSz cx="7099300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762"/>
    <a:srgbClr val="2E4D66"/>
    <a:srgbClr val="2F3746"/>
    <a:srgbClr val="30BDEB"/>
    <a:srgbClr val="161F2F"/>
    <a:srgbClr val="2B435C"/>
    <a:srgbClr val="5A756C"/>
    <a:srgbClr val="2D4660"/>
    <a:srgbClr val="6991B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10"/>
  </p:normalViewPr>
  <p:slideViewPr>
    <p:cSldViewPr snapToGrid="0" snapToObjects="1">
      <p:cViewPr varScale="1">
        <p:scale>
          <a:sx n="170" d="100"/>
          <a:sy n="170" d="100"/>
        </p:scale>
        <p:origin x="3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3431-CCBC-4C06-885B-9F97E4AE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E3D6A-0E8D-CFB5-87D0-9620348B5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BE708-1F7A-9A2E-5B8E-452E12B5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52A8-4A81-062F-186F-D0C7F0520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1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4528-3520-6A19-2BFE-386C45D5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A61E3-2721-3812-D03A-52DC964FA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823F1-3B86-E024-7A53-817BE7EBC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2B59-AEDF-61A0-00E3-7B8884FC4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5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404D4-509A-0097-7D1F-2DEC7245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2A37B-13C2-7F98-4DDD-756DFAE4F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E4223-3350-34BC-5FDB-9D7802A57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CF32-DBC8-257C-04B8-CAC10A071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82F8-3CA8-EC51-4247-53BF3590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6A721-374A-96E2-BFB9-7D8F7FE79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1D036-A151-4C77-2CDA-41B8388C5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014D5-30A9-79EE-F1E3-E40CA6AA7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CF09-4F8B-A1D4-246E-72790261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480E7-7385-6DF3-76B4-D658EBF06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A82DC-567C-E94C-FE3D-26C6A342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31E8F-5871-E079-DD52-764A5B934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D7A2-FE14-5467-4129-6753F7BE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9F2A0-FCB8-60AB-E07C-9329E4DB4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6476-2552-BDAA-F02B-57620CFB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D870-96B9-3365-A7CB-1D89DB49F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DBDB-E1A2-709C-59A8-8E37C5E6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84A10-32E4-7DD2-BFE3-8A979C5DA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DA8CE-6FC6-12BC-E863-F9A6E0E90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AEAD1-0FE0-0310-D796-1EB87C2C8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2C4A6-E8EE-35C8-91FE-714DDA3A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99DF5-60ED-F144-E888-C2C39D21D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19C31-01C0-60D0-6BD0-7EE83836B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DE1B-17A7-A81F-5C6E-E9E2DD04E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4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52FE-E365-9609-48A6-29A7585D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3E636-2FAF-8AF1-6B64-ABABDA427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671C5-556C-5F4A-7AA2-39435A3C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7AFFC-47DC-DEDB-FDB8-692ED1193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76F5-1136-3112-CFC6-6B2C79BC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E9238-F358-B8DE-98D3-1A74F24F4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6928-3795-5FBD-3AB5-6183E8CBB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9935D-2754-A3BB-B490-F0F0E1B85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EAB8-AA6B-2581-216B-9E0EC1CF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A432C-8C5C-9D86-4F6B-EB2828F3A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9A7C2-0B0E-4BBD-FC25-2451E662F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A482-C300-F952-24AA-46D7BE97C2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svg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9.svg"/><Relationship Id="rId14" Type="http://schemas.microsoft.com/office/2007/relationships/hdphoto" Target="../media/hdphoto6.wdp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A9CB-AFC5-E067-E22E-94E3F87E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5F2F5F-E9BF-767F-DA94-0727B4C9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ED24299-7286-A310-458E-28EA4F42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EECB36F-F1C6-12E4-3842-B53F4E645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BA8F993-7F35-E0A7-4DB8-B1DE2499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455A5BB5-F48F-FB43-61B1-2141153EA3F5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A4931F4-B3BC-6300-E399-BB147C828997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B72CD87-0DDF-07DD-30ED-345212E61C6B}"/>
              </a:ext>
            </a:extLst>
          </p:cNvPr>
          <p:cNvSpPr/>
          <p:nvPr/>
        </p:nvSpPr>
        <p:spPr>
          <a:xfrm>
            <a:off x="685800" y="1961285"/>
            <a:ext cx="298103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01BF1-5A01-8F69-90AD-45628F1C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A703-AD55-A680-BAAF-B48D01D3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07C6A2-FD2B-AF00-A675-DFC81569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56A0453-FD3E-C730-F159-92563BD3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5AF7F720-757F-487D-65B2-24146E30F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674C10-4DB6-2A51-ACDE-F5B0F1859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E21134-41AB-4BA4-AB60-E4BF896DBEF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9D72073-ADC7-24A7-CB4D-04908B72165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시연</a:t>
            </a:r>
            <a:endParaRPr lang="en-US" sz="40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23530F71-FA11-BF01-0859-0B7F1CBD4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3" y="1481137"/>
            <a:ext cx="6766471" cy="441007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3C428A7-E82F-D26B-73B4-36A02223FC1C}"/>
              </a:ext>
            </a:extLst>
          </p:cNvPr>
          <p:cNvSpPr/>
          <p:nvPr/>
        </p:nvSpPr>
        <p:spPr>
          <a:xfrm>
            <a:off x="7420567" y="1275817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A2076F-D6FC-1097-EF9D-F816B70BA540}"/>
              </a:ext>
            </a:extLst>
          </p:cNvPr>
          <p:cNvSpPr/>
          <p:nvPr/>
        </p:nvSpPr>
        <p:spPr>
          <a:xfrm>
            <a:off x="7231186" y="16382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 배출량 계산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연료 종류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이동거리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성능에 따라 정확한 배출량 계산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731124-ABBE-93EA-1EBD-07834F22D7F9}"/>
              </a:ext>
            </a:extLst>
          </p:cNvPr>
          <p:cNvSpPr/>
          <p:nvPr/>
        </p:nvSpPr>
        <p:spPr>
          <a:xfrm>
            <a:off x="7231186" y="4466164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 및 필터링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기간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 데이터 검색 및 필터링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03CED2-01E4-3B7B-1B86-72835B37D967}"/>
              </a:ext>
            </a:extLst>
          </p:cNvPr>
          <p:cNvSpPr/>
          <p:nvPr/>
        </p:nvSpPr>
        <p:spPr>
          <a:xfrm>
            <a:off x="7231185" y="30479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시각화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목적별로 분류 탄소 배출량 시각화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CCD55-4ACE-1FB5-9E8F-D731BE08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508D21-C6EE-739C-D48E-44FB91EA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3CCC244-B53F-02E5-8C69-EBD108B7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53DC1C2-268A-A7CB-796F-7640CE65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71B2F7-79E4-9C1A-ED4C-243D22EE5EB4}"/>
              </a:ext>
            </a:extLst>
          </p:cNvPr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7CABBB-8408-5E18-7B4C-C3B329485517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9065772-ACDF-4F71-D701-27932EA80A93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5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기대 효과 및 발전 방향</a:t>
            </a:r>
            <a:endParaRPr lang="en-US" sz="40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A3B9C-E889-3ACE-BE06-AC79A3CE2A4C}"/>
              </a:ext>
            </a:extLst>
          </p:cNvPr>
          <p:cNvSpPr/>
          <p:nvPr/>
        </p:nvSpPr>
        <p:spPr>
          <a:xfrm>
            <a:off x="855283" y="1251479"/>
            <a:ext cx="3628130" cy="2130773"/>
          </a:xfrm>
          <a:prstGeom prst="roundRect">
            <a:avLst>
              <a:gd name="adj" fmla="val 32710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배출량 시각화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직관적인 시각화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 차원의 명확한 감축 목표 설정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목표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실적 비교와 추세 분석이 용이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2A57B5-70C6-F8FE-E115-EEBB943D12D5}"/>
              </a:ext>
            </a:extLst>
          </p:cNvPr>
          <p:cNvSpPr/>
          <p:nvPr/>
        </p:nvSpPr>
        <p:spPr>
          <a:xfrm>
            <a:off x="4414861" y="1232235"/>
            <a:ext cx="3628130" cy="2130773"/>
          </a:xfrm>
          <a:prstGeom prst="roundRect">
            <a:avLst>
              <a:gd name="adj" fmla="val 29932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및 탄소규제 준비 대응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향후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요구에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선제적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대응 기반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정책 변화에 신속한 적응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D0B91E-862D-3441-A93C-2A9CF5698B38}"/>
              </a:ext>
            </a:extLst>
          </p:cNvPr>
          <p:cNvSpPr/>
          <p:nvPr/>
        </p:nvSpPr>
        <p:spPr>
          <a:xfrm>
            <a:off x="7974439" y="1232235"/>
            <a:ext cx="3628130" cy="2130773"/>
          </a:xfrm>
          <a:prstGeom prst="roundRect">
            <a:avLst>
              <a:gd name="adj" fmla="val 32119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국제 인증 지원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ISO 14064, CDP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등 국제 환경 인증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글로벌 기준에 부합하는 관리 체계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A76FC3B-DA22-7242-13A6-95DC29F53B5B}"/>
              </a:ext>
            </a:extLst>
          </p:cNvPr>
          <p:cNvSpPr/>
          <p:nvPr/>
        </p:nvSpPr>
        <p:spPr>
          <a:xfrm>
            <a:off x="810833" y="951134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4C29D75-8756-01C5-EA9A-500490DCFF18}"/>
              </a:ext>
            </a:extLst>
          </p:cNvPr>
          <p:cNvSpPr/>
          <p:nvPr/>
        </p:nvSpPr>
        <p:spPr>
          <a:xfrm>
            <a:off x="810833" y="3729942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</a:rPr>
              <a:t>발전방향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8C81E2-CB15-8A7F-61DB-7B58045044BE}"/>
              </a:ext>
            </a:extLst>
          </p:cNvPr>
          <p:cNvSpPr/>
          <p:nvPr/>
        </p:nvSpPr>
        <p:spPr>
          <a:xfrm>
            <a:off x="812800" y="4114273"/>
            <a:ext cx="3741761" cy="21153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배출량 기반 예측 모델 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향후 추세를 예측할 수 있는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모델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단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장기 예측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비정상적 배출량 패턴 감지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454F759-2D8A-9B4E-AC48-774E7B756FE8}"/>
              </a:ext>
            </a:extLst>
          </p:cNvPr>
          <p:cNvSpPr/>
          <p:nvPr/>
        </p:nvSpPr>
        <p:spPr>
          <a:xfrm>
            <a:off x="7878742" y="4091499"/>
            <a:ext cx="3741758" cy="21307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모바일 환경화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모바일 최적화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UI/UX</a:t>
            </a: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알림 및 경고 기능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B59C3E-4140-EF4C-9ABA-A2BBAD47FA85}"/>
              </a:ext>
            </a:extLst>
          </p:cNvPr>
          <p:cNvSpPr/>
          <p:nvPr/>
        </p:nvSpPr>
        <p:spPr>
          <a:xfrm>
            <a:off x="4347494" y="4128435"/>
            <a:ext cx="3741758" cy="2093837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 시스템 고도화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타 시스템과 연계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개발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Scope 1, 2, 3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통합 관리체계 기반 구축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4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BEA1-78AD-A29F-06F8-2421FAFF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825311-20D4-2BA2-39C7-5F4A17F2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D3B2530-B831-0D1F-DCBC-4711BA55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CFEAA26-58AE-EF95-F64B-358BC9FF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4045BA-29B9-53EE-658B-E5E5972CC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7A63EA-EE8E-5442-18B6-A7274C41066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A3D6D55-96D5-F405-D840-82F3E696E0D8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6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마무리</a:t>
            </a:r>
            <a:endParaRPr lang="en-US" sz="4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85DF72-14DE-CB8A-4812-1538B4234FB2}"/>
              </a:ext>
            </a:extLst>
          </p:cNvPr>
          <p:cNvSpPr/>
          <p:nvPr/>
        </p:nvSpPr>
        <p:spPr>
          <a:xfrm>
            <a:off x="2202445" y="1852710"/>
            <a:ext cx="1735623" cy="2700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팀장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류민우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2ACF1-66DF-51A5-AE97-B7066C75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93" y="832921"/>
            <a:ext cx="1847844" cy="1610002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3808CCDD-94A0-750E-7835-3FD94C611718}"/>
              </a:ext>
            </a:extLst>
          </p:cNvPr>
          <p:cNvSpPr/>
          <p:nvPr/>
        </p:nvSpPr>
        <p:spPr>
          <a:xfrm>
            <a:off x="5788582" y="1831338"/>
            <a:ext cx="1707801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김억근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D63FE-0A15-90FB-3C06-3F3211DF8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9437" y="972622"/>
            <a:ext cx="1646594" cy="1463639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4E1B13B6-A0C6-FCE4-861D-4DBCC317EF66}"/>
              </a:ext>
            </a:extLst>
          </p:cNvPr>
          <p:cNvSpPr/>
          <p:nvPr/>
        </p:nvSpPr>
        <p:spPr>
          <a:xfrm>
            <a:off x="9289619" y="1802348"/>
            <a:ext cx="1567914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홍석민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EF7E8C-0FF2-B17A-1187-F03ACB837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078" y1="35870" x2="56863" y2="66304"/>
                        <a14:foregroundMark x1="70588" y1="35870" x2="61765" y2="73913"/>
                        <a14:foregroundMark x1="78431" y1="58696" x2="78431" y2="58696"/>
                        <a14:foregroundMark x1="28431" y1="58696" x2="28431" y2="5869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9267" y="809625"/>
            <a:ext cx="1866140" cy="1683185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40C5A19C-466B-F1EA-7833-A51C6A7EA547}"/>
              </a:ext>
            </a:extLst>
          </p:cNvPr>
          <p:cNvSpPr/>
          <p:nvPr/>
        </p:nvSpPr>
        <p:spPr>
          <a:xfrm>
            <a:off x="609602" y="2678950"/>
            <a:ext cx="3793062" cy="1710727"/>
          </a:xfrm>
          <a:prstGeom prst="wedgeRectCallout">
            <a:avLst>
              <a:gd name="adj1" fmla="val -21883"/>
              <a:gd name="adj2" fmla="val -72030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이해했나요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?“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라는 질문을 넘어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어떻게 이해했는지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다시 확인하며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서로의 간극을 좁히는 진정한 소통의 가치를 배웠습니다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7BFD6E8-352A-1EEE-6FC9-08CC5490B6F4}"/>
              </a:ext>
            </a:extLst>
          </p:cNvPr>
          <p:cNvSpPr/>
          <p:nvPr/>
        </p:nvSpPr>
        <p:spPr>
          <a:xfrm>
            <a:off x="4428068" y="2678950"/>
            <a:ext cx="3564463" cy="1710727"/>
          </a:xfrm>
          <a:prstGeom prst="wedgeRectCallout">
            <a:avLst>
              <a:gd name="adj1" fmla="val -23724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작동하는 코드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 만족하지 않고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철저한 예외 처리를 통해 사용자가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신뢰할 수 있는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견고한 서비스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만드는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개발자로 도약했습니다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7814E63-78D4-D9F2-9660-2770C371884C}"/>
              </a:ext>
            </a:extLst>
          </p:cNvPr>
          <p:cNvSpPr/>
          <p:nvPr/>
        </p:nvSpPr>
        <p:spPr>
          <a:xfrm>
            <a:off x="8017936" y="2678950"/>
            <a:ext cx="3564463" cy="1710727"/>
          </a:xfrm>
          <a:prstGeom prst="wedgeRectCallout">
            <a:avLst>
              <a:gd name="adj1" fmla="val -21586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소통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기업과의 긴밀한 소통으로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실무 피드백을 즉각 반영하여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완성도를 높였고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책임감 있는 몰입으로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프로젝트에 깊이를 더했습니다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902237-7AEB-8F8D-C321-1538AAA27A12}"/>
              </a:ext>
            </a:extLst>
          </p:cNvPr>
          <p:cNvSpPr/>
          <p:nvPr/>
        </p:nvSpPr>
        <p:spPr>
          <a:xfrm>
            <a:off x="2391137" y="4491363"/>
            <a:ext cx="8382000" cy="1959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40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우리는</a:t>
            </a:r>
            <a:endParaRPr lang="en-US" altLang="ko-KR" sz="4000" dirty="0">
              <a:solidFill>
                <a:srgbClr val="92D05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잠깐 동안 쓰고 버리는 프로그램이 아닌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지속가능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목표로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“HDM Carbon Monitor 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만들었습니다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8CBD34-965F-15D7-2648-74EDB21D2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297" y="4600303"/>
            <a:ext cx="1705836" cy="170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ACEE17-8089-CF0A-EAC0-4B7537377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866" y="2209566"/>
            <a:ext cx="11294533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535" y="384090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6131526" y="4166777"/>
            <a:ext cx="4494820" cy="2925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174DC-AC8F-8A4B-0280-9D5240137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E409-2E46-5E68-2EE1-319F84049040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5EEC201-BFDB-40D0-C063-FC2B9868CF6E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77A62FE-A72D-FB04-00D8-1AF83553069C}"/>
              </a:ext>
            </a:extLst>
          </p:cNvPr>
          <p:cNvSpPr/>
          <p:nvPr/>
        </p:nvSpPr>
        <p:spPr>
          <a:xfrm>
            <a:off x="6267162" y="1938626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“BMS”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13ED44-9E82-F4C1-1053-B7A26AB106B8}"/>
              </a:ext>
            </a:extLst>
          </p:cNvPr>
          <p:cNvSpPr/>
          <p:nvPr/>
        </p:nvSpPr>
        <p:spPr>
          <a:xfrm>
            <a:off x="5750120" y="1757651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5556C52-6285-0563-30F0-D87E545A6E53}"/>
              </a:ext>
            </a:extLst>
          </p:cNvPr>
          <p:cNvSpPr/>
          <p:nvPr/>
        </p:nvSpPr>
        <p:spPr>
          <a:xfrm>
            <a:off x="6267162" y="2587327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2DE1FF-79D2-E952-2833-CD00721037CE}"/>
              </a:ext>
            </a:extLst>
          </p:cNvPr>
          <p:cNvSpPr/>
          <p:nvPr/>
        </p:nvSpPr>
        <p:spPr>
          <a:xfrm>
            <a:off x="5750120" y="239682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7555227-DFDF-3B46-463F-2AE815BC9BAD}"/>
              </a:ext>
            </a:extLst>
          </p:cNvPr>
          <p:cNvSpPr/>
          <p:nvPr/>
        </p:nvSpPr>
        <p:spPr>
          <a:xfrm>
            <a:off x="6286007" y="322166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AC0473-CAC4-AA85-7AC4-7D85FC654B60}"/>
              </a:ext>
            </a:extLst>
          </p:cNvPr>
          <p:cNvSpPr/>
          <p:nvPr/>
        </p:nvSpPr>
        <p:spPr>
          <a:xfrm>
            <a:off x="5750120" y="308878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F721D6D2-272F-6DB8-5239-E9E20B239E62}"/>
              </a:ext>
            </a:extLst>
          </p:cNvPr>
          <p:cNvSpPr/>
          <p:nvPr/>
        </p:nvSpPr>
        <p:spPr>
          <a:xfrm>
            <a:off x="6307107" y="3904622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9DE8B1D-0A77-F758-2027-B6381E59501B}"/>
              </a:ext>
            </a:extLst>
          </p:cNvPr>
          <p:cNvSpPr/>
          <p:nvPr/>
        </p:nvSpPr>
        <p:spPr>
          <a:xfrm>
            <a:off x="6219452" y="4549852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753B97F-6AEF-C0DA-8CBB-CE0E96F24F19}"/>
              </a:ext>
            </a:extLst>
          </p:cNvPr>
          <p:cNvSpPr/>
          <p:nvPr/>
        </p:nvSpPr>
        <p:spPr>
          <a:xfrm>
            <a:off x="6267162" y="517968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723E52-B02F-4656-070B-5264DFAB4F26}"/>
              </a:ext>
            </a:extLst>
          </p:cNvPr>
          <p:cNvSpPr/>
          <p:nvPr/>
        </p:nvSpPr>
        <p:spPr>
          <a:xfrm>
            <a:off x="5750120" y="3742212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EE8557-90C0-7FDD-290F-9AB641610DB6}"/>
              </a:ext>
            </a:extLst>
          </p:cNvPr>
          <p:cNvSpPr/>
          <p:nvPr/>
        </p:nvSpPr>
        <p:spPr>
          <a:xfrm>
            <a:off x="5750120" y="438637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148E16-6D91-B42C-3969-431A211E8CF0}"/>
              </a:ext>
            </a:extLst>
          </p:cNvPr>
          <p:cNvSpPr/>
          <p:nvPr/>
        </p:nvSpPr>
        <p:spPr>
          <a:xfrm>
            <a:off x="5721630" y="502621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03388-9C78-25B0-0E25-B37006794B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750" y="981075"/>
            <a:ext cx="3409748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D9C3-7BBA-C9E3-1D13-EED6CD16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F6C355-E4F5-15F1-32CF-92417497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2BEE85E-A4B2-DC59-B1A5-64BF3492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91294A4-D225-1041-6566-995BEB24B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0D3D75-8759-3A6E-7EA9-8C3B5EE4F4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56A2F-F4D3-2D89-21A1-9954E60C0D9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1A291F0-BAED-8CF7-722C-CF06EA929666}"/>
              </a:ext>
            </a:extLst>
          </p:cNvPr>
          <p:cNvSpPr/>
          <p:nvPr/>
        </p:nvSpPr>
        <p:spPr>
          <a:xfrm>
            <a:off x="152400" y="238125"/>
            <a:ext cx="529590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1. Team Member</a:t>
            </a:r>
            <a:endParaRPr lang="en-US" sz="360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D0DDC93C-6DAA-0A39-9DB2-74A9C439BB18}"/>
              </a:ext>
            </a:extLst>
          </p:cNvPr>
          <p:cNvSpPr/>
          <p:nvPr/>
        </p:nvSpPr>
        <p:spPr>
          <a:xfrm>
            <a:off x="4393847" y="891186"/>
            <a:ext cx="7798153" cy="679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3M-BMS</a:t>
            </a: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”</a:t>
            </a:r>
            <a:r>
              <a:rPr lang="en-US" sz="24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의미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AB10BB70-6F48-5605-F9A2-D8C30FA3EECD}"/>
              </a:ext>
            </a:extLst>
          </p:cNvPr>
          <p:cNvSpPr/>
          <p:nvPr/>
        </p:nvSpPr>
        <p:spPr>
          <a:xfrm>
            <a:off x="4621285" y="1449789"/>
            <a:ext cx="6893150" cy="582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6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</a:t>
            </a:r>
            <a:r>
              <a:rPr lang="ko-KR" alt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75DB40AD-E0B3-1B43-2F1C-B13000D98555}"/>
              </a:ext>
            </a:extLst>
          </p:cNvPr>
          <p:cNvSpPr/>
          <p:nvPr/>
        </p:nvSpPr>
        <p:spPr>
          <a:xfrm>
            <a:off x="4621284" y="2144351"/>
            <a:ext cx="6503683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체격이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각각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B6D2E6-2AE7-4563-24F3-78F6FF35FA3B}"/>
              </a:ext>
            </a:extLst>
          </p:cNvPr>
          <p:cNvGrpSpPr/>
          <p:nvPr/>
        </p:nvGrpSpPr>
        <p:grpSpPr>
          <a:xfrm>
            <a:off x="8518115" y="3189272"/>
            <a:ext cx="3403550" cy="2399239"/>
            <a:chOff x="12683193" y="2870187"/>
            <a:chExt cx="3403550" cy="2399239"/>
          </a:xfrm>
        </p:grpSpPr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8A96046F-E8E4-22D9-6AFD-A385F208F42D}"/>
                </a:ext>
              </a:extLst>
            </p:cNvPr>
            <p:cNvSpPr/>
            <p:nvPr/>
          </p:nvSpPr>
          <p:spPr>
            <a:xfrm>
              <a:off x="12900495" y="4482606"/>
              <a:ext cx="1707800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팀장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류민우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9" name="Text 5">
              <a:extLst>
                <a:ext uri="{FF2B5EF4-FFF2-40B4-BE49-F238E27FC236}">
                  <a16:creationId xmlns:a16="http://schemas.microsoft.com/office/drawing/2014/main" id="{D8A55383-781B-1BCC-11C8-DEB2BEDAA286}"/>
                </a:ext>
              </a:extLst>
            </p:cNvPr>
            <p:cNvSpPr/>
            <p:nvPr/>
          </p:nvSpPr>
          <p:spPr>
            <a:xfrm>
              <a:off x="12683193" y="5078926"/>
              <a:ext cx="340355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게임소프트웨어 전공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DB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설계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프론트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전반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전체 총괄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E8C768-ECFA-137C-858E-7D5F6A3F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83193" y="2870187"/>
              <a:ext cx="1847844" cy="16100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E48217-ED9F-A107-390F-FC497B0B158B}"/>
              </a:ext>
            </a:extLst>
          </p:cNvPr>
          <p:cNvGrpSpPr/>
          <p:nvPr/>
        </p:nvGrpSpPr>
        <p:grpSpPr>
          <a:xfrm>
            <a:off x="4856309" y="3248780"/>
            <a:ext cx="2726317" cy="2560014"/>
            <a:chOff x="4851350" y="2786710"/>
            <a:chExt cx="2726317" cy="2560014"/>
          </a:xfrm>
        </p:grpSpPr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9E2473EB-11F9-5352-C96C-72A5C027BA11}"/>
                </a:ext>
              </a:extLst>
            </p:cNvPr>
            <p:cNvSpPr/>
            <p:nvPr/>
          </p:nvSpPr>
          <p:spPr>
            <a:xfrm>
              <a:off x="5041999" y="4332857"/>
              <a:ext cx="1707801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김억근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2D191674-88DA-D5AD-CEFF-5B8AAC55F11D}"/>
                </a:ext>
              </a:extLst>
            </p:cNvPr>
            <p:cNvSpPr/>
            <p:nvPr/>
          </p:nvSpPr>
          <p:spPr>
            <a:xfrm>
              <a:off x="4851350" y="4906158"/>
              <a:ext cx="2726317" cy="4405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기계공학 전공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엑셀 업로드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개발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DD3AE79-30D9-8BF7-A9DA-A29D88AB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9083" y="2786710"/>
              <a:ext cx="1646594" cy="146363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5EFA90-DE41-EB5F-07B4-DB37AC4BD7E9}"/>
              </a:ext>
            </a:extLst>
          </p:cNvPr>
          <p:cNvGrpSpPr/>
          <p:nvPr/>
        </p:nvGrpSpPr>
        <p:grpSpPr>
          <a:xfrm>
            <a:off x="1160321" y="3084407"/>
            <a:ext cx="2726317" cy="2763183"/>
            <a:chOff x="8788301" y="2583541"/>
            <a:chExt cx="2726317" cy="2763183"/>
          </a:xfrm>
        </p:grpSpPr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96CD94F2-3DF6-DDE4-3E82-D1F4B393FC9B}"/>
                </a:ext>
              </a:extLst>
            </p:cNvPr>
            <p:cNvSpPr/>
            <p:nvPr/>
          </p:nvSpPr>
          <p:spPr>
            <a:xfrm>
              <a:off x="8951411" y="4328626"/>
              <a:ext cx="1682017" cy="341708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–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홍석민</a:t>
              </a:r>
              <a:endParaRPr lang="en-US" altLang="ko-KR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endParaRPr lang="en-US" altLang="ko-KR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5" name="Text 11">
              <a:extLst>
                <a:ext uri="{FF2B5EF4-FFF2-40B4-BE49-F238E27FC236}">
                  <a16:creationId xmlns:a16="http://schemas.microsoft.com/office/drawing/2014/main" id="{C0C9115C-E795-B611-6566-7CB89AA4F55E}"/>
                </a:ext>
              </a:extLst>
            </p:cNvPr>
            <p:cNvSpPr/>
            <p:nvPr/>
          </p:nvSpPr>
          <p:spPr>
            <a:xfrm>
              <a:off x="8788301" y="4906158"/>
              <a:ext cx="2726317" cy="4405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비전공자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기준정보 관리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개발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364514-AAF8-C8B6-9AE2-0B703C57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6078" y1="35870" x2="56863" y2="66304"/>
                          <a14:foregroundMark x1="70588" y1="35870" x2="61765" y2="73913"/>
                          <a14:foregroundMark x1="78431" y1="58696" x2="78431" y2="58696"/>
                          <a14:foregroundMark x1="28431" y1="58696" x2="28431" y2="5869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25261" y="2583541"/>
              <a:ext cx="1866140" cy="1683185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A60A86F-7A00-C8FD-AACA-B5DCCE6E9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5285" y="930428"/>
            <a:ext cx="3450324" cy="13788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11A546-96BB-CC78-D8D7-7F810E54C931}"/>
              </a:ext>
            </a:extLst>
          </p:cNvPr>
          <p:cNvSpPr txBox="1"/>
          <p:nvPr/>
        </p:nvSpPr>
        <p:spPr>
          <a:xfrm>
            <a:off x="1202675" y="2829043"/>
            <a:ext cx="2049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BIG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E03C5-7695-0796-D3D6-57899BD5289B}"/>
              </a:ext>
            </a:extLst>
          </p:cNvPr>
          <p:cNvSpPr txBox="1"/>
          <p:nvPr/>
        </p:nvSpPr>
        <p:spPr>
          <a:xfrm>
            <a:off x="4621285" y="2814474"/>
            <a:ext cx="240150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MIDDLE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F3009-67EA-17A4-C78F-E0869397DD31}"/>
              </a:ext>
            </a:extLst>
          </p:cNvPr>
          <p:cNvSpPr txBox="1"/>
          <p:nvPr/>
        </p:nvSpPr>
        <p:spPr>
          <a:xfrm>
            <a:off x="8416516" y="2833008"/>
            <a:ext cx="21613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SMALL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2011ABA-016E-42D1-1770-A5B0FD8B12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6558" y="716052"/>
            <a:ext cx="7344309" cy="169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5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24D9-040C-A552-C46B-62FEAC70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4EB49F5-DC5F-AE4B-6079-601B67A7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33AB2FC-3755-5496-C579-B77B0305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439F711-2216-07E3-998A-F3346B085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31B2D8-F36F-E713-ACE2-05BE87B499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B6EB1-2960-6084-EF57-883DD9BE72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BA11AA1-7BAF-B772-C429-6E91E081B073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B0193-EB00-EE24-1A03-619A86D2E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89877" l="2367" r="99408">
                        <a14:foregroundMark x1="46746" y1="14815" x2="27219" y2="17284"/>
                        <a14:foregroundMark x1="27219" y1="17284" x2="2367" y2="31111"/>
                        <a14:foregroundMark x1="2367" y1="31111" x2="12426" y2="58765"/>
                        <a14:foregroundMark x1="12426" y1="58765" x2="49112" y2="71852"/>
                        <a14:foregroundMark x1="49112" y1="71852" x2="68047" y2="58025"/>
                        <a14:foregroundMark x1="68047" y1="58025" x2="62722" y2="36049"/>
                        <a14:foregroundMark x1="62722" y1="36049" x2="33728" y2="23457"/>
                        <a14:foregroundMark x1="61834" y1="20494" x2="78402" y2="31852"/>
                        <a14:foregroundMark x1="78402" y1="31852" x2="95266" y2="57037"/>
                        <a14:foregroundMark x1="95266" y1="57037" x2="86095" y2="72099"/>
                        <a14:foregroundMark x1="86095" y1="72099" x2="81657" y2="72840"/>
                        <a14:foregroundMark x1="11834" y1="10617" x2="17456" y2="21728"/>
                        <a14:foregroundMark x1="66568" y1="1975" x2="60355" y2="12593"/>
                        <a14:foregroundMark x1="65089" y1="17284" x2="94970" y2="46173"/>
                        <a14:foregroundMark x1="94970" y1="46173" x2="99408" y2="55556"/>
                        <a14:foregroundMark x1="27811" y1="30123" x2="18935" y2="43210"/>
                        <a14:foregroundMark x1="20414" y1="79012" x2="23669" y2="83457"/>
                        <a14:foregroundMark x1="3550" y1="70864" x2="29586" y2="81975"/>
                        <a14:foregroundMark x1="29586" y1="81975" x2="45858" y2="81975"/>
                        <a14:foregroundMark x1="45858" y1="81975" x2="47337" y2="81728"/>
                      </a14:backgroundRemoval>
                    </a14:imgEffect>
                  </a14:imgLayer>
                </a14:imgProps>
              </a:ext>
            </a:extLst>
          </a:blip>
          <a:srcRect b="5753"/>
          <a:stretch>
            <a:fillRect/>
          </a:stretch>
        </p:blipFill>
        <p:spPr>
          <a:xfrm>
            <a:off x="1063715" y="685800"/>
            <a:ext cx="2119752" cy="239383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4B83413C-0549-6CC4-8E2D-F554BA62FFC1}"/>
              </a:ext>
            </a:extLst>
          </p:cNvPr>
          <p:cNvSpPr/>
          <p:nvPr/>
        </p:nvSpPr>
        <p:spPr>
          <a:xfrm>
            <a:off x="3514436" y="104079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 왜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24CA769-ECE8-432C-4A6D-5FDD35F2B9F9}"/>
              </a:ext>
            </a:extLst>
          </p:cNvPr>
          <p:cNvSpPr/>
          <p:nvPr/>
        </p:nvSpPr>
        <p:spPr>
          <a:xfrm>
            <a:off x="4247182" y="1582896"/>
            <a:ext cx="6334414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탄소 배출은 우리가 에너지를 쓰는 모든 과정에서 배출 발생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줄이지 않으면 기후변화를 가속화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키워드 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ESG,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탄소중립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CBAM,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탄소발자국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RE100….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93634FAE-11F1-D5C8-971E-B6B2C4A57571}"/>
              </a:ext>
            </a:extLst>
          </p:cNvPr>
          <p:cNvSpPr/>
          <p:nvPr/>
        </p:nvSpPr>
        <p:spPr>
          <a:xfrm>
            <a:off x="810833" y="3284629"/>
            <a:ext cx="36706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41F404-2C5B-DC1D-D199-AB06316592EB}"/>
              </a:ext>
            </a:extLst>
          </p:cNvPr>
          <p:cNvSpPr/>
          <p:nvPr/>
        </p:nvSpPr>
        <p:spPr>
          <a:xfrm>
            <a:off x="710799" y="3569368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미국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IRA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인플레이션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감축법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탄소배출 감축과 환경 보호를 위한 국가규모의 정책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재생에너지 및 친환경 자동차에 대한 세제 지원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60CFC1-44B2-9FC3-B87B-22E4426DD4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5" t="1440" r="89062" b="89911"/>
          <a:stretch>
            <a:fillRect/>
          </a:stretch>
        </p:blipFill>
        <p:spPr>
          <a:xfrm>
            <a:off x="887582" y="3726524"/>
            <a:ext cx="801730" cy="540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8493F50-CB6B-2F22-51EF-CD32C15BC06C}"/>
              </a:ext>
            </a:extLst>
          </p:cNvPr>
          <p:cNvSpPr/>
          <p:nvPr/>
        </p:nvSpPr>
        <p:spPr>
          <a:xfrm>
            <a:off x="710799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대한민국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탄소중립 및 감축목표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2050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 탄소중립 선업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(Net-Nero)</a:t>
            </a: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2030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년까지 온실가스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감축 목표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8C76310-A5C9-6C0B-1DF5-6F73388501A8}"/>
              </a:ext>
            </a:extLst>
          </p:cNvPr>
          <p:cNvSpPr/>
          <p:nvPr/>
        </p:nvSpPr>
        <p:spPr>
          <a:xfrm>
            <a:off x="6170609" y="3551329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CBAM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탄소국경조정제도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수입화물에 대한 탄소비용 부과 제도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국내 기업의 경쟁력을 유지하기 위한 보호조치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7BE16E-220A-096C-0A66-D35D2807458D}"/>
              </a:ext>
            </a:extLst>
          </p:cNvPr>
          <p:cNvSpPr/>
          <p:nvPr/>
        </p:nvSpPr>
        <p:spPr>
          <a:xfrm>
            <a:off x="6184946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일본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GX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전략 및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CCS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기술 확대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탄소발자국 감소를 위한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GX(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그린 엑스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전략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CCS(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탄소포함화석연료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기술 개발 및 확산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DD89AC-42D8-27BE-A044-E97281BE80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6" t="16283" r="89391" b="76084"/>
          <a:stretch>
            <a:fillRect/>
          </a:stretch>
        </p:blipFill>
        <p:spPr>
          <a:xfrm>
            <a:off x="6341901" y="3769597"/>
            <a:ext cx="832041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52F65EB-7302-1154-76A9-8917463B7F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148" t="44601" r="77017" b="46915"/>
          <a:stretch>
            <a:fillRect/>
          </a:stretch>
        </p:blipFill>
        <p:spPr>
          <a:xfrm>
            <a:off x="6404059" y="5258460"/>
            <a:ext cx="707724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82A0D1-04D0-CFEC-1EAD-1B42C88915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86" t="58685" r="89779" b="33272"/>
          <a:stretch>
            <a:fillRect/>
          </a:stretch>
        </p:blipFill>
        <p:spPr>
          <a:xfrm>
            <a:off x="915172" y="5258460"/>
            <a:ext cx="7465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587B-E379-BF4B-AF57-9F09A29B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3263D-DC48-ABFA-EAA8-2C496F66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0A25EC-2AE1-5378-EF07-65E4B36B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6E4600E-7F67-2A97-A088-F9208050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B42477-1AF5-FF72-12C0-6E291E3849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86EE92-E13B-A8C3-DD4C-AE2BAAFFCDBE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FAF755-B27F-69BC-BD57-FEDC7C11242B}"/>
              </a:ext>
            </a:extLst>
          </p:cNvPr>
          <p:cNvSpPr/>
          <p:nvPr/>
        </p:nvSpPr>
        <p:spPr>
          <a:xfrm>
            <a:off x="810833" y="938596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그럼 탄소 배출에 대한 기준은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3AB3EE0-3DF3-7BD0-6D51-540221450989}"/>
              </a:ext>
            </a:extLst>
          </p:cNvPr>
          <p:cNvSpPr/>
          <p:nvPr/>
        </p:nvSpPr>
        <p:spPr>
          <a:xfrm>
            <a:off x="953708" y="1355909"/>
            <a:ext cx="8952292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GHG Protocol </a:t>
            </a:r>
            <a:r>
              <a:rPr lang="en-US" altLang="ko-KR" sz="16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(Greenhouse Gas Protocol)</a:t>
            </a:r>
            <a:endParaRPr lang="en-US" altLang="ko-KR" sz="1000" b="1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lvl="1">
              <a:lnSpc>
                <a:spcPts val="21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1, 2, 3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은 온실가스 배출을 발생 지점에 따라 구분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국제 표준 분류 기준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ts val="21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기업이 환경에 미치는 영향을 체계적으로 파악하고 감축 전략 수립 시 활용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56D048C-2BBB-5808-313E-95B5E08CB5B4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5A9711-1D81-37DD-D034-10C3A0A042F0}"/>
              </a:ext>
            </a:extLst>
          </p:cNvPr>
          <p:cNvSpPr/>
          <p:nvPr/>
        </p:nvSpPr>
        <p:spPr>
          <a:xfrm>
            <a:off x="6515100" y="2628773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1 -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직접배출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소유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통제하는 설비에서 연소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차량 운행 등으로 직접적으로 발생하는 온실가스 배출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4C32E5-21AF-BAFD-A1D5-D4DCC1249B6F}"/>
              </a:ext>
            </a:extLst>
          </p:cNvPr>
          <p:cNvSpPr/>
          <p:nvPr/>
        </p:nvSpPr>
        <p:spPr>
          <a:xfrm>
            <a:off x="6515097" y="3930761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2 -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구매한 전기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스팀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냉난방 등 외부 에너지 사용 과정에서 발생하는 온실가스 배출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0DAB4DA-C84C-5F4E-A163-6D7B66138411}"/>
              </a:ext>
            </a:extLst>
          </p:cNvPr>
          <p:cNvSpPr/>
          <p:nvPr/>
        </p:nvSpPr>
        <p:spPr>
          <a:xfrm>
            <a:off x="6515098" y="5232749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3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기타 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공급망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물류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유통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소비 등 기업의 가치사슬 전반에서 발생하는 간접 온실가스 배출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9531CA-4580-B99B-53EE-D8304A313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3770" r="81150" b="14705"/>
          <a:stretch>
            <a:fillRect/>
          </a:stretch>
        </p:blipFill>
        <p:spPr>
          <a:xfrm>
            <a:off x="6572251" y="2699609"/>
            <a:ext cx="983847" cy="10437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434D0F-AE05-7D41-DC9C-232189579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41187" r="39303" b="14801"/>
          <a:stretch>
            <a:fillRect/>
          </a:stretch>
        </p:blipFill>
        <p:spPr>
          <a:xfrm>
            <a:off x="6509453" y="4185922"/>
            <a:ext cx="1046646" cy="8572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17756C1-1E7A-DE4C-E9BE-6FC729D85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83036" r="1507" b="14801"/>
          <a:stretch>
            <a:fillRect/>
          </a:stretch>
        </p:blipFill>
        <p:spPr>
          <a:xfrm>
            <a:off x="6547655" y="5307421"/>
            <a:ext cx="1008443" cy="104254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667A42-5F7D-5F21-675B-A87F2D3EA3AC}"/>
              </a:ext>
            </a:extLst>
          </p:cNvPr>
          <p:cNvGrpSpPr/>
          <p:nvPr/>
        </p:nvGrpSpPr>
        <p:grpSpPr>
          <a:xfrm>
            <a:off x="810833" y="2628773"/>
            <a:ext cx="5514976" cy="3812892"/>
            <a:chOff x="-1" y="571500"/>
            <a:chExt cx="12192001" cy="6286500"/>
          </a:xfrm>
        </p:grpSpPr>
        <p:pic>
          <p:nvPicPr>
            <p:cNvPr id="43" name="그림 42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903CF2E-FED1-7AB8-0F67-A27EB3A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98"/>
            <a:stretch>
              <a:fillRect/>
            </a:stretch>
          </p:blipFill>
          <p:spPr>
            <a:xfrm>
              <a:off x="-1" y="571500"/>
              <a:ext cx="12192001" cy="6286500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9775284-67E5-230A-C451-D392D78BFE4F}"/>
                </a:ext>
              </a:extLst>
            </p:cNvPr>
            <p:cNvSpPr/>
            <p:nvPr/>
          </p:nvSpPr>
          <p:spPr>
            <a:xfrm>
              <a:off x="117475" y="757237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D0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7451F"/>
                  </a:solidFill>
                  <a:latin typeface="ui-sans-serif"/>
                </a:rPr>
                <a:t>Scope 1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직접배출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B639A-E7E1-1E62-E061-2D21EA859694}"/>
                </a:ext>
              </a:extLst>
            </p:cNvPr>
            <p:cNvSpPr/>
            <p:nvPr/>
          </p:nvSpPr>
          <p:spPr>
            <a:xfrm>
              <a:off x="822960" y="3803904"/>
              <a:ext cx="2478024" cy="530352"/>
            </a:xfrm>
            <a:prstGeom prst="rect">
              <a:avLst/>
            </a:prstGeom>
            <a:solidFill>
              <a:srgbClr val="F8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9917B9B-A169-3737-D2E4-72625D941EFC}"/>
                </a:ext>
              </a:extLst>
            </p:cNvPr>
            <p:cNvSpPr/>
            <p:nvPr/>
          </p:nvSpPr>
          <p:spPr>
            <a:xfrm>
              <a:off x="822960" y="4582668"/>
              <a:ext cx="2478024" cy="530352"/>
            </a:xfrm>
            <a:prstGeom prst="rect">
              <a:avLst/>
            </a:prstGeom>
            <a:solidFill>
              <a:srgbClr val="F8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348CE59-7402-F820-04B1-9B7A0C3B0D50}"/>
                </a:ext>
              </a:extLst>
            </p:cNvPr>
            <p:cNvSpPr/>
            <p:nvPr/>
          </p:nvSpPr>
          <p:spPr>
            <a:xfrm>
              <a:off x="822960" y="5361432"/>
              <a:ext cx="1737360" cy="530352"/>
            </a:xfrm>
            <a:prstGeom prst="rect">
              <a:avLst/>
            </a:prstGeom>
            <a:solidFill>
              <a:srgbClr val="F7F8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E8622F-99C6-A7E1-69EA-FF20EFD09B24}"/>
                </a:ext>
              </a:extLst>
            </p:cNvPr>
            <p:cNvSpPr/>
            <p:nvPr/>
          </p:nvSpPr>
          <p:spPr>
            <a:xfrm>
              <a:off x="4856987" y="3800760"/>
              <a:ext cx="2478024" cy="530352"/>
            </a:xfrm>
            <a:prstGeom prst="rect">
              <a:avLst/>
            </a:prstGeom>
            <a:solidFill>
              <a:srgbClr val="F9F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2A2F689-98B9-F268-DB83-9B262AF52CC7}"/>
                </a:ext>
              </a:extLst>
            </p:cNvPr>
            <p:cNvSpPr/>
            <p:nvPr/>
          </p:nvSpPr>
          <p:spPr>
            <a:xfrm>
              <a:off x="4927090" y="4582668"/>
              <a:ext cx="2543557" cy="530352"/>
            </a:xfrm>
            <a:prstGeom prst="rect">
              <a:avLst/>
            </a:prstGeom>
            <a:solidFill>
              <a:srgbClr val="F9F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A1A4617-57D7-A594-C086-BCBF7C1903A6}"/>
                </a:ext>
              </a:extLst>
            </p:cNvPr>
            <p:cNvSpPr/>
            <p:nvPr/>
          </p:nvSpPr>
          <p:spPr>
            <a:xfrm>
              <a:off x="8891016" y="3803904"/>
              <a:ext cx="2795016" cy="530352"/>
            </a:xfrm>
            <a:prstGeom prst="rect">
              <a:avLst/>
            </a:prstGeom>
            <a:solidFill>
              <a:srgbClr val="FF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1BE119E-3095-A7C5-3A82-62507FC200B5}"/>
                </a:ext>
              </a:extLst>
            </p:cNvPr>
            <p:cNvSpPr/>
            <p:nvPr/>
          </p:nvSpPr>
          <p:spPr>
            <a:xfrm>
              <a:off x="8891016" y="4584288"/>
              <a:ext cx="2795016" cy="530352"/>
            </a:xfrm>
            <a:prstGeom prst="rect">
              <a:avLst/>
            </a:prstGeom>
            <a:solidFill>
              <a:srgbClr val="FDF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24203C-29B8-3B79-DFA1-7936D278FDBE}"/>
                </a:ext>
              </a:extLst>
            </p:cNvPr>
            <p:cNvSpPr/>
            <p:nvPr/>
          </p:nvSpPr>
          <p:spPr>
            <a:xfrm>
              <a:off x="8892540" y="5361432"/>
              <a:ext cx="1431036" cy="679799"/>
            </a:xfrm>
            <a:prstGeom prst="rect">
              <a:avLst/>
            </a:prstGeom>
            <a:solidFill>
              <a:srgbClr val="FDF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86BD6D-043A-1444-15E8-AB42F8390B67}"/>
                </a:ext>
              </a:extLst>
            </p:cNvPr>
            <p:cNvSpPr/>
            <p:nvPr/>
          </p:nvSpPr>
          <p:spPr>
            <a:xfrm>
              <a:off x="8926068" y="6141910"/>
              <a:ext cx="2759964" cy="504159"/>
            </a:xfrm>
            <a:prstGeom prst="rect">
              <a:avLst/>
            </a:prstGeom>
            <a:solidFill>
              <a:srgbClr val="FDF7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CA688CE-A871-E94E-4D78-FCBF0AF23943}"/>
                </a:ext>
              </a:extLst>
            </p:cNvPr>
            <p:cNvSpPr/>
            <p:nvPr/>
          </p:nvSpPr>
          <p:spPr>
            <a:xfrm>
              <a:off x="4158026" y="757237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D2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D2039"/>
                  </a:solidFill>
                  <a:latin typeface="ui-sans-serif"/>
                </a:rPr>
                <a:t>Scope 2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간접 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7F68FE6-AD92-8AD1-B588-DD83BAECFD5B}"/>
                </a:ext>
              </a:extLst>
            </p:cNvPr>
            <p:cNvSpPr/>
            <p:nvPr/>
          </p:nvSpPr>
          <p:spPr>
            <a:xfrm>
              <a:off x="8198577" y="775960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FEF1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331B04"/>
                  </a:solidFill>
                  <a:latin typeface="ui-sans-serif"/>
                </a:rPr>
                <a:t>Scope 3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기타 간접 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E2D4AB-C778-6005-159D-AD1545899D75}"/>
                </a:ext>
              </a:extLst>
            </p:cNvPr>
            <p:cNvSpPr txBox="1"/>
            <p:nvPr/>
          </p:nvSpPr>
          <p:spPr>
            <a:xfrm>
              <a:off x="822959" y="3717215"/>
              <a:ext cx="3158491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시설 연료 배출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FC6BF3-BF0E-8B55-3104-F813AF030076}"/>
                </a:ext>
              </a:extLst>
            </p:cNvPr>
            <p:cNvSpPr txBox="1"/>
            <p:nvPr/>
          </p:nvSpPr>
          <p:spPr>
            <a:xfrm>
              <a:off x="822959" y="4591419"/>
              <a:ext cx="297955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회사 차량 운행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4D3291-E071-79C1-2BBB-C95ED670B4C0}"/>
                </a:ext>
              </a:extLst>
            </p:cNvPr>
            <p:cNvSpPr txBox="1"/>
            <p:nvPr/>
          </p:nvSpPr>
          <p:spPr>
            <a:xfrm>
              <a:off x="822957" y="5331470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냉매 등 배출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11BD9A-D7DE-9324-BCD4-F2000B69E2CE}"/>
                </a:ext>
              </a:extLst>
            </p:cNvPr>
            <p:cNvSpPr txBox="1"/>
            <p:nvPr/>
          </p:nvSpPr>
          <p:spPr>
            <a:xfrm>
              <a:off x="4872034" y="3724275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전기 사용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F0406D-A8E7-284B-E9B7-B638E8D95BB3}"/>
                </a:ext>
              </a:extLst>
            </p:cNvPr>
            <p:cNvSpPr txBox="1"/>
            <p:nvPr/>
          </p:nvSpPr>
          <p:spPr>
            <a:xfrm>
              <a:off x="4856986" y="4554072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스팀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열 사용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8DB6F9-3311-89BA-CE3B-0CC8A6B80491}"/>
                </a:ext>
              </a:extLst>
            </p:cNvPr>
            <p:cNvSpPr txBox="1"/>
            <p:nvPr/>
          </p:nvSpPr>
          <p:spPr>
            <a:xfrm>
              <a:off x="8926066" y="3717215"/>
              <a:ext cx="3136486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구매 물류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운송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01D00-D3D9-C888-1D75-E8B92F235809}"/>
                </a:ext>
              </a:extLst>
            </p:cNvPr>
            <p:cNvSpPr txBox="1"/>
            <p:nvPr/>
          </p:nvSpPr>
          <p:spPr>
            <a:xfrm>
              <a:off x="8931020" y="4540254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공급망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1CBB64-1B04-123A-11F8-E813A4E639FD}"/>
                </a:ext>
              </a:extLst>
            </p:cNvPr>
            <p:cNvSpPr txBox="1"/>
            <p:nvPr/>
          </p:nvSpPr>
          <p:spPr>
            <a:xfrm>
              <a:off x="8926066" y="5299929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출퇴근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5D4B46-A42C-F9BA-46B5-7AE5AFBB3177}"/>
                </a:ext>
              </a:extLst>
            </p:cNvPr>
            <p:cNvSpPr txBox="1"/>
            <p:nvPr/>
          </p:nvSpPr>
          <p:spPr>
            <a:xfrm>
              <a:off x="8926066" y="5992666"/>
              <a:ext cx="2831941" cy="86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제품 사용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폐기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0534A3-DFD1-771E-240A-25A4806C69F4}"/>
              </a:ext>
            </a:extLst>
          </p:cNvPr>
          <p:cNvSpPr/>
          <p:nvPr/>
        </p:nvSpPr>
        <p:spPr>
          <a:xfrm flipV="1">
            <a:off x="851987" y="2691152"/>
            <a:ext cx="1747845" cy="374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762CC-26D1-A4C3-B172-D929EEE72A1F}"/>
              </a:ext>
            </a:extLst>
          </p:cNvPr>
          <p:cNvSpPr/>
          <p:nvPr/>
        </p:nvSpPr>
        <p:spPr>
          <a:xfrm flipV="1">
            <a:off x="4516065" y="2699608"/>
            <a:ext cx="1747845" cy="374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8D83-2FD7-8723-4C6E-1AB59D15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B846B0-3715-5ADB-3386-E60A23FE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BDCCC9C-9D3C-42FB-0611-2338F346D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8BCAB0E-73DE-E46B-22D8-5E0EA4FD4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74E0CA-0752-B1AF-CB96-0E9D67E13E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F420BA-40D6-39B2-A95A-5C8305CFEA3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94F3928-1AE6-D16E-5260-4A8CF1F8968A}"/>
              </a:ext>
            </a:extLst>
          </p:cNvPr>
          <p:cNvSpPr/>
          <p:nvPr/>
        </p:nvSpPr>
        <p:spPr>
          <a:xfrm>
            <a:off x="152399" y="238125"/>
            <a:ext cx="8923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요구사항 정의</a:t>
            </a:r>
            <a:endParaRPr lang="en-US" sz="40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87238F8-1F36-E0BF-CBCB-B9CFC6A5EDA0}"/>
              </a:ext>
            </a:extLst>
          </p:cNvPr>
          <p:cNvSpPr/>
          <p:nvPr/>
        </p:nvSpPr>
        <p:spPr>
          <a:xfrm>
            <a:off x="953707" y="990875"/>
            <a:ext cx="8342693" cy="13015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지속적인 감축을 위해선 우선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어디에서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얼마나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정량적 수치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가 필요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2100"/>
              </a:lnSpc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 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직접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고객사 납품 차량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, 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3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기타 간접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공급망 및 직원들의 차량</a:t>
            </a:r>
            <a:endParaRPr lang="en-US" altLang="ko-KR" sz="1400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입출 정보로 배출량을 분석할 수 있는 기반 필요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ED20B0-9AC6-FABF-8E27-0EBEF04357F6}"/>
              </a:ext>
            </a:extLst>
          </p:cNvPr>
          <p:cNvSpPr/>
          <p:nvPr/>
        </p:nvSpPr>
        <p:spPr>
          <a:xfrm>
            <a:off x="558399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</a:t>
            </a:r>
            <a:endParaRPr lang="en-US" altLang="ko-K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 탄소배출 데이터 자동화 관리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출입 차량을 통한 데이터 수집을 자동화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협력사 관리</a:t>
            </a:r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협력사 및 고객사의 여부를 공동으로 관리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대시보드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대시보드를 이용해 한눈에 배출량 조회</a:t>
            </a: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탄소중립 목표 설정 및 달성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국가별 탄소중립 기준에 부합하는 탄소 배출 목표 수립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7DFBA3-F06C-F732-833A-8DFC10C7E915}"/>
              </a:ext>
            </a:extLst>
          </p:cNvPr>
          <p:cNvSpPr/>
          <p:nvPr/>
        </p:nvSpPr>
        <p:spPr>
          <a:xfrm>
            <a:off x="6410325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 방향</a:t>
            </a:r>
            <a:endParaRPr lang="en-US" altLang="ko-KR" sz="2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출입 차량을 기반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탄소 배출 모니터링 시스템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을 통해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정확한 탄소 배출 데이터 확보와 효과적인 관리 체계 구축</a:t>
            </a: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 통합 대시보드 관리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탄소배출량 자동 계산 및 조회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목표대비 진행 상황 추적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A066EF-D174-079E-CD52-E52DA1848A15}"/>
              </a:ext>
            </a:extLst>
          </p:cNvPr>
          <p:cNvGrpSpPr/>
          <p:nvPr/>
        </p:nvGrpSpPr>
        <p:grpSpPr>
          <a:xfrm>
            <a:off x="5670942" y="3822745"/>
            <a:ext cx="776287" cy="533400"/>
            <a:chOff x="5442342" y="3822745"/>
            <a:chExt cx="776287" cy="533400"/>
          </a:xfrm>
          <a:solidFill>
            <a:srgbClr val="92D050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1D2C31-7595-3178-A0E9-529AED98F618}"/>
                </a:ext>
              </a:extLst>
            </p:cNvPr>
            <p:cNvSpPr/>
            <p:nvPr/>
          </p:nvSpPr>
          <p:spPr>
            <a:xfrm>
              <a:off x="56709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159B442-08FF-F2D4-CEC0-ACF277150DE9}"/>
                </a:ext>
              </a:extLst>
            </p:cNvPr>
            <p:cNvSpPr/>
            <p:nvPr/>
          </p:nvSpPr>
          <p:spPr>
            <a:xfrm>
              <a:off x="5442342" y="3822745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CD662AE-7C6C-3B37-EA95-960F86688FEA}"/>
                </a:ext>
              </a:extLst>
            </p:cNvPr>
            <p:cNvSpPr/>
            <p:nvPr/>
          </p:nvSpPr>
          <p:spPr>
            <a:xfrm>
              <a:off x="58995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9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662D-B9A7-E19F-E710-9BF6FBEF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FC5A5A-761B-15C4-B14E-614BEE0A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5EE05BE-AE9C-92CF-2CCC-EE6C978F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8D00DC4-E16E-889E-E849-38E55A110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A4392B-4DD9-2F88-15BF-82CB6B9EB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65A302-02AB-0097-0CD4-BF3321CAB0AD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CC1F41B-B877-C46C-E9DF-659EA45EEE6E}"/>
              </a:ext>
            </a:extLst>
          </p:cNvPr>
          <p:cNvSpPr/>
          <p:nvPr/>
        </p:nvSpPr>
        <p:spPr>
          <a:xfrm>
            <a:off x="152399" y="238125"/>
            <a:ext cx="77554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흐름도</a:t>
            </a:r>
            <a:endParaRPr lang="en-US" sz="2800" dirty="0"/>
          </a:p>
        </p:txBody>
      </p:sp>
      <p:pic>
        <p:nvPicPr>
          <p:cNvPr id="54" name="그래픽 53" descr="사용자">
            <a:extLst>
              <a:ext uri="{FF2B5EF4-FFF2-40B4-BE49-F238E27FC236}">
                <a16:creationId xmlns:a16="http://schemas.microsoft.com/office/drawing/2014/main" id="{64C851B1-655E-EAFF-1780-4617A1CE2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9471" y="1095761"/>
            <a:ext cx="1187487" cy="1182587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E86949F-1FCB-FDFC-4A66-BD2844ACA631}"/>
              </a:ext>
            </a:extLst>
          </p:cNvPr>
          <p:cNvCxnSpPr>
            <a:cxnSpLocks/>
          </p:cNvCxnSpPr>
          <p:nvPr/>
        </p:nvCxnSpPr>
        <p:spPr>
          <a:xfrm>
            <a:off x="2337828" y="1694914"/>
            <a:ext cx="88381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11D4F5-4E94-770E-7457-ED2C6A5848BB}"/>
              </a:ext>
            </a:extLst>
          </p:cNvPr>
          <p:cNvCxnSpPr>
            <a:cxnSpLocks/>
          </p:cNvCxnSpPr>
          <p:nvPr/>
        </p:nvCxnSpPr>
        <p:spPr>
          <a:xfrm>
            <a:off x="4153196" y="1694914"/>
            <a:ext cx="89372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그래픽 57" descr="데이터베이스">
            <a:extLst>
              <a:ext uri="{FF2B5EF4-FFF2-40B4-BE49-F238E27FC236}">
                <a16:creationId xmlns:a16="http://schemas.microsoft.com/office/drawing/2014/main" id="{332177CD-CE96-2C13-CAA7-768D3D485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1095761"/>
            <a:ext cx="1166633" cy="10929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9CA511-4680-FB09-3CCD-823125C687DF}"/>
              </a:ext>
            </a:extLst>
          </p:cNvPr>
          <p:cNvSpPr txBox="1"/>
          <p:nvPr/>
        </p:nvSpPr>
        <p:spPr>
          <a:xfrm flipH="1">
            <a:off x="4959788" y="2102564"/>
            <a:ext cx="124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나이스파크</a:t>
            </a:r>
            <a:b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DE2181-2A74-331D-BB2A-99C3B67A370F}"/>
              </a:ext>
            </a:extLst>
          </p:cNvPr>
          <p:cNvSpPr txBox="1"/>
          <p:nvPr/>
        </p:nvSpPr>
        <p:spPr>
          <a:xfrm>
            <a:off x="6789497" y="2113256"/>
            <a:ext cx="205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차량 차단기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0D18F6-E989-C33B-2EED-A4A66C3B5084}"/>
              </a:ext>
            </a:extLst>
          </p:cNvPr>
          <p:cNvSpPr txBox="1"/>
          <p:nvPr/>
        </p:nvSpPr>
        <p:spPr>
          <a:xfrm>
            <a:off x="3953568" y="13486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입차 정보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43E7F1-DC2D-20F2-02D1-C083F86B58CE}"/>
              </a:ext>
            </a:extLst>
          </p:cNvPr>
          <p:cNvSpPr txBox="1"/>
          <p:nvPr/>
        </p:nvSpPr>
        <p:spPr>
          <a:xfrm>
            <a:off x="5950346" y="1331812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차단기 인식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4299F3-31F9-BBE6-B804-8F7976EBC3F3}"/>
              </a:ext>
            </a:extLst>
          </p:cNvPr>
          <p:cNvSpPr txBox="1"/>
          <p:nvPr/>
        </p:nvSpPr>
        <p:spPr>
          <a:xfrm>
            <a:off x="2134196" y="13715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방문 정보 전달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6AC3F09-4BD1-6233-A000-0C45B1B71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559" y="3245032"/>
            <a:ext cx="1063964" cy="903253"/>
          </a:xfrm>
          <a:prstGeom prst="rect">
            <a:avLst/>
          </a:prstGeom>
        </p:spPr>
      </p:pic>
      <p:pic>
        <p:nvPicPr>
          <p:cNvPr id="66" name="그래픽 65" descr="사용자">
            <a:extLst>
              <a:ext uri="{FF2B5EF4-FFF2-40B4-BE49-F238E27FC236}">
                <a16:creationId xmlns:a16="http://schemas.microsoft.com/office/drawing/2014/main" id="{8B41C889-0479-9DB2-67C7-902A03325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85" y="3096135"/>
            <a:ext cx="1187487" cy="11825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FECF978-4639-A474-8017-C8092ADDBB67}"/>
              </a:ext>
            </a:extLst>
          </p:cNvPr>
          <p:cNvSpPr txBox="1"/>
          <p:nvPr/>
        </p:nvSpPr>
        <p:spPr>
          <a:xfrm flipH="1">
            <a:off x="1179688" y="4148285"/>
            <a:ext cx="1063964" cy="24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직원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41F3F25-BF81-CCD1-AFD2-66D52BE5EDF3}"/>
              </a:ext>
            </a:extLst>
          </p:cNvPr>
          <p:cNvCxnSpPr>
            <a:cxnSpLocks/>
          </p:cNvCxnSpPr>
          <p:nvPr/>
        </p:nvCxnSpPr>
        <p:spPr>
          <a:xfrm>
            <a:off x="2327953" y="3760260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10E992-7882-7E83-E72E-CCDC623E920F}"/>
              </a:ext>
            </a:extLst>
          </p:cNvPr>
          <p:cNvSpPr txBox="1"/>
          <p:nvPr/>
        </p:nvSpPr>
        <p:spPr>
          <a:xfrm>
            <a:off x="2139402" y="3454418"/>
            <a:ext cx="1187487" cy="19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</a:t>
            </a:r>
            <a:r>
              <a:rPr lang="en-US" altLang="ko-KR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퇴근</a:t>
            </a:r>
          </a:p>
        </p:txBody>
      </p:sp>
      <p:pic>
        <p:nvPicPr>
          <p:cNvPr id="70" name="그래픽 69" descr="데이터베이스">
            <a:extLst>
              <a:ext uri="{FF2B5EF4-FFF2-40B4-BE49-F238E27FC236}">
                <a16:creationId xmlns:a16="http://schemas.microsoft.com/office/drawing/2014/main" id="{BDAE3A20-BA15-98C3-0509-043F6ED0D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3083239"/>
            <a:ext cx="1166633" cy="10929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0AA0FA8-5621-1BF1-2F92-DDDC4A9C9F87}"/>
              </a:ext>
            </a:extLst>
          </p:cNvPr>
          <p:cNvSpPr txBox="1"/>
          <p:nvPr/>
        </p:nvSpPr>
        <p:spPr>
          <a:xfrm flipH="1">
            <a:off x="4730840" y="4090044"/>
            <a:ext cx="17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에스원</a:t>
            </a:r>
            <a:b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167CB1B-0BDA-F73D-8639-AB3E3D1F151F}"/>
              </a:ext>
            </a:extLst>
          </p:cNvPr>
          <p:cNvCxnSpPr>
            <a:cxnSpLocks/>
          </p:cNvCxnSpPr>
          <p:nvPr/>
        </p:nvCxnSpPr>
        <p:spPr>
          <a:xfrm>
            <a:off x="4214990" y="3730196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7514F1-3D7E-3284-9F3A-638CD603827D}"/>
              </a:ext>
            </a:extLst>
          </p:cNvPr>
          <p:cNvSpPr txBox="1"/>
          <p:nvPr/>
        </p:nvSpPr>
        <p:spPr>
          <a:xfrm>
            <a:off x="4063154" y="3187438"/>
            <a:ext cx="11874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사원번호 및 출퇴근시간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32D356-3BAA-7E1C-D134-9250B2B5AD8A}"/>
              </a:ext>
            </a:extLst>
          </p:cNvPr>
          <p:cNvCxnSpPr>
            <a:cxnSpLocks/>
          </p:cNvCxnSpPr>
          <p:nvPr/>
        </p:nvCxnSpPr>
        <p:spPr>
          <a:xfrm flipH="1">
            <a:off x="6096000" y="1694914"/>
            <a:ext cx="89058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FA973AA-266B-F840-BD01-13177491288A}"/>
              </a:ext>
            </a:extLst>
          </p:cNvPr>
          <p:cNvSpPr txBox="1"/>
          <p:nvPr/>
        </p:nvSpPr>
        <p:spPr>
          <a:xfrm flipH="1">
            <a:off x="3109470" y="4168818"/>
            <a:ext cx="14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출퇴근 체크인</a:t>
            </a:r>
          </a:p>
        </p:txBody>
      </p:sp>
      <p:pic>
        <p:nvPicPr>
          <p:cNvPr id="76" name="그래픽 75" descr="자동차">
            <a:extLst>
              <a:ext uri="{FF2B5EF4-FFF2-40B4-BE49-F238E27FC236}">
                <a16:creationId xmlns:a16="http://schemas.microsoft.com/office/drawing/2014/main" id="{836871D7-BAB5-30A0-01C2-8F54186E4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301" y="1116973"/>
            <a:ext cx="1106495" cy="1049984"/>
          </a:xfrm>
          <a:prstGeom prst="rect">
            <a:avLst/>
          </a:prstGeom>
        </p:spPr>
      </p:pic>
      <p:pic>
        <p:nvPicPr>
          <p:cNvPr id="77" name="그림 7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5E29D-B01A-DD3D-6693-6298CAAF35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902" b="30242" l="61783" r="71448">
                        <a14:foregroundMark x1="62863" y1="29818" x2="62863" y2="29818"/>
                      </a14:backgroundRemoval>
                    </a14:imgEffect>
                  </a14:imgLayer>
                </a14:imgProps>
              </a:ext>
            </a:extLst>
          </a:blip>
          <a:srcRect l="60575" t="11859" r="27344" b="67715"/>
          <a:stretch>
            <a:fillRect/>
          </a:stretch>
        </p:blipFill>
        <p:spPr>
          <a:xfrm>
            <a:off x="7113782" y="898465"/>
            <a:ext cx="1474596" cy="13372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8CA0CA-DFCB-8606-61CF-BA581238E24F}"/>
              </a:ext>
            </a:extLst>
          </p:cNvPr>
          <p:cNvSpPr txBox="1"/>
          <p:nvPr/>
        </p:nvSpPr>
        <p:spPr>
          <a:xfrm flipH="1">
            <a:off x="985799" y="1944544"/>
            <a:ext cx="1054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협력사 및 법인차량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85011C6-316A-CAF9-2B62-7B5546589BB2}"/>
              </a:ext>
            </a:extLst>
          </p:cNvPr>
          <p:cNvGrpSpPr/>
          <p:nvPr/>
        </p:nvGrpSpPr>
        <p:grpSpPr>
          <a:xfrm>
            <a:off x="5524104" y="2597913"/>
            <a:ext cx="5479555" cy="3847782"/>
            <a:chOff x="6366290" y="2849402"/>
            <a:chExt cx="6850406" cy="5301647"/>
          </a:xfrm>
        </p:grpSpPr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10E6603-C693-BFCB-A753-58A3404BEA4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2730" y="5715946"/>
              <a:ext cx="1357658" cy="1459274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2" name="그래픽 81" descr="컴퓨터">
              <a:extLst>
                <a:ext uri="{FF2B5EF4-FFF2-40B4-BE49-F238E27FC236}">
                  <a16:creationId xmlns:a16="http://schemas.microsoft.com/office/drawing/2014/main" id="{906EBB9A-7299-5F9C-9476-2A5BC685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48801" y="5730399"/>
              <a:ext cx="1405500" cy="175583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514A3B8-2130-591B-1F2C-610F37BBDD4D}"/>
                </a:ext>
              </a:extLst>
            </p:cNvPr>
            <p:cNvSpPr txBox="1"/>
            <p:nvPr/>
          </p:nvSpPr>
          <p:spPr>
            <a:xfrm flipH="1">
              <a:off x="8092854" y="7368048"/>
              <a:ext cx="1944203" cy="78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차량 탄소 배출 정보 수집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80C1B62-D2DE-465C-10A1-2BFF55D91F8A}"/>
                </a:ext>
              </a:extLst>
            </p:cNvPr>
            <p:cNvCxnSpPr>
              <a:cxnSpLocks/>
            </p:cNvCxnSpPr>
            <p:nvPr/>
          </p:nvCxnSpPr>
          <p:spPr>
            <a:xfrm>
              <a:off x="9937878" y="7124408"/>
              <a:ext cx="146095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5" name="그래픽 84" descr="텔레비전">
              <a:extLst>
                <a:ext uri="{FF2B5EF4-FFF2-40B4-BE49-F238E27FC236}">
                  <a16:creationId xmlns:a16="http://schemas.microsoft.com/office/drawing/2014/main" id="{293F7F9D-12AA-9AA1-EC1E-7EF0B52AC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551816" y="5542076"/>
              <a:ext cx="1550396" cy="1936849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DD9500A-AFC8-110A-6F36-C7AA5CC33C10}"/>
                </a:ext>
              </a:extLst>
            </p:cNvPr>
            <p:cNvSpPr txBox="1"/>
            <p:nvPr/>
          </p:nvSpPr>
          <p:spPr>
            <a:xfrm flipH="1">
              <a:off x="11437329" y="7346192"/>
              <a:ext cx="1779367" cy="52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모니터링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1330C5-BE0B-16CA-C3B4-09D7A5A60188}"/>
                </a:ext>
              </a:extLst>
            </p:cNvPr>
            <p:cNvSpPr txBox="1"/>
            <p:nvPr/>
          </p:nvSpPr>
          <p:spPr>
            <a:xfrm>
              <a:off x="7310298" y="2849402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입차 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28312FA-A20F-72A7-8538-A9CCD98BBEA3}"/>
                </a:ext>
              </a:extLst>
            </p:cNvPr>
            <p:cNvSpPr txBox="1"/>
            <p:nvPr/>
          </p:nvSpPr>
          <p:spPr>
            <a:xfrm>
              <a:off x="9712591" y="6539433"/>
              <a:ext cx="1699207" cy="41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탄소 배출량 계산</a:t>
              </a:r>
            </a:p>
          </p:txBody>
        </p:sp>
        <p:pic>
          <p:nvPicPr>
            <p:cNvPr id="89" name="그래픽 88" descr="원형 차트">
              <a:extLst>
                <a:ext uri="{FF2B5EF4-FFF2-40B4-BE49-F238E27FC236}">
                  <a16:creationId xmlns:a16="http://schemas.microsoft.com/office/drawing/2014/main" id="{CA8E0605-C787-311E-3DAC-B7ED0992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08343" y="6021926"/>
              <a:ext cx="619031" cy="773331"/>
            </a:xfrm>
            <a:prstGeom prst="rect">
              <a:avLst/>
            </a:prstGeom>
          </p:spPr>
        </p:pic>
        <p:pic>
          <p:nvPicPr>
            <p:cNvPr id="90" name="그래픽 89" descr="목록">
              <a:extLst>
                <a:ext uri="{FF2B5EF4-FFF2-40B4-BE49-F238E27FC236}">
                  <a16:creationId xmlns:a16="http://schemas.microsoft.com/office/drawing/2014/main" id="{BBFE79AC-7825-D93F-B5DA-F68B1CAB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27374" y="6016276"/>
              <a:ext cx="594619" cy="742834"/>
            </a:xfrm>
            <a:prstGeom prst="rect">
              <a:avLst/>
            </a:prstGeom>
          </p:spPr>
        </p:pic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1CE3E72-E2E7-1445-89ED-C75964020C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52117" y="3134112"/>
              <a:ext cx="2654059" cy="2451452"/>
            </a:xfrm>
            <a:prstGeom prst="bentConnector3">
              <a:avLst>
                <a:gd name="adj1" fmla="val 7286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9CAE456-1936-2229-F064-6697C7EF315C}"/>
                </a:ext>
              </a:extLst>
            </p:cNvPr>
            <p:cNvSpPr txBox="1"/>
            <p:nvPr/>
          </p:nvSpPr>
          <p:spPr>
            <a:xfrm>
              <a:off x="6366290" y="6573830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출근 정보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ADB77-3419-C437-1E75-543FDA4812DB}"/>
              </a:ext>
            </a:extLst>
          </p:cNvPr>
          <p:cNvSpPr txBox="1"/>
          <p:nvPr/>
        </p:nvSpPr>
        <p:spPr>
          <a:xfrm flipH="1">
            <a:off x="3179775" y="2188742"/>
            <a:ext cx="10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697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A760-D639-36A4-3206-104D2EE9E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25BC91-30AC-9760-555B-7EF9D5BE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4F2C4A0-7449-0FDE-D6B4-AFF0355B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68A7D20-8A46-D965-6978-66150BB8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EA9CB5-2212-1D6A-F11C-8B8F7F495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D22D6-DDBE-5C14-83D2-CA2A808F142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2BA6C32-49A9-907E-4190-8C312C0611EF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데이터 베이스</a:t>
            </a:r>
            <a:endParaRPr lang="en-US" sz="4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54096A-DC1B-F6AE-8FBC-E9155856C4E7}"/>
              </a:ext>
            </a:extLst>
          </p:cNvPr>
          <p:cNvGrpSpPr/>
          <p:nvPr/>
        </p:nvGrpSpPr>
        <p:grpSpPr>
          <a:xfrm>
            <a:off x="546099" y="799205"/>
            <a:ext cx="10786793" cy="5830044"/>
            <a:chOff x="702603" y="835292"/>
            <a:chExt cx="10786793" cy="5830044"/>
          </a:xfrm>
        </p:grpSpPr>
        <p:pic>
          <p:nvPicPr>
            <p:cNvPr id="6" name="그림 5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244AA5-AA39-B365-EB6B-73B707E1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03" y="835292"/>
              <a:ext cx="10786793" cy="583004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CC6770D-70E5-E0A2-104A-D3E85116B48D}"/>
                </a:ext>
              </a:extLst>
            </p:cNvPr>
            <p:cNvSpPr/>
            <p:nvPr/>
          </p:nvSpPr>
          <p:spPr>
            <a:xfrm>
              <a:off x="702603" y="2636418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B4CD361-D155-BD66-B888-D8B8C091E9A7}"/>
                </a:ext>
              </a:extLst>
            </p:cNvPr>
            <p:cNvSpPr/>
            <p:nvPr/>
          </p:nvSpPr>
          <p:spPr>
            <a:xfrm>
              <a:off x="2590718" y="3986863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DB935A-A0D6-83D4-4D3C-2C7780FF0143}"/>
                </a:ext>
              </a:extLst>
            </p:cNvPr>
            <p:cNvSpPr/>
            <p:nvPr/>
          </p:nvSpPr>
          <p:spPr>
            <a:xfrm>
              <a:off x="3818465" y="923925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13B1829-D866-B7C4-560F-52035E4D794F}"/>
                </a:ext>
              </a:extLst>
            </p:cNvPr>
            <p:cNvSpPr/>
            <p:nvPr/>
          </p:nvSpPr>
          <p:spPr>
            <a:xfrm>
              <a:off x="7515637" y="4743450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2" name="그림 21" descr="스크린샷, 텍스트, 그래픽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26F0DA-5F67-2ABA-97C0-85886C7E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70" y="696418"/>
            <a:ext cx="10879722" cy="617346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8D56D3-95EE-EB1D-D5CB-2D1425BDAB04}"/>
              </a:ext>
            </a:extLst>
          </p:cNvPr>
          <p:cNvGrpSpPr/>
          <p:nvPr/>
        </p:nvGrpSpPr>
        <p:grpSpPr>
          <a:xfrm>
            <a:off x="4126361" y="840291"/>
            <a:ext cx="3471908" cy="1485446"/>
            <a:chOff x="4126361" y="799205"/>
            <a:chExt cx="3471908" cy="148544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EFE0C3-8DF6-377D-3E0E-38A7CAAB46EA}"/>
                </a:ext>
              </a:extLst>
            </p:cNvPr>
            <p:cNvSpPr/>
            <p:nvPr/>
          </p:nvSpPr>
          <p:spPr>
            <a:xfrm>
              <a:off x="4372622" y="1015026"/>
              <a:ext cx="3225647" cy="1269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2E684DF-6891-AA9F-207A-4DB99864EF85}"/>
                </a:ext>
              </a:extLst>
            </p:cNvPr>
            <p:cNvSpPr/>
            <p:nvPr/>
          </p:nvSpPr>
          <p:spPr>
            <a:xfrm>
              <a:off x="4126361" y="799205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7E0EFA2-CDE4-55FE-FA26-18304DEFB1E2}"/>
              </a:ext>
            </a:extLst>
          </p:cNvPr>
          <p:cNvGrpSpPr/>
          <p:nvPr/>
        </p:nvGrpSpPr>
        <p:grpSpPr>
          <a:xfrm>
            <a:off x="382469" y="2528012"/>
            <a:ext cx="10950423" cy="2519423"/>
            <a:chOff x="382469" y="2486926"/>
            <a:chExt cx="10950423" cy="25194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CD96B-99CF-83A5-45C0-0E513E255D9E}"/>
                </a:ext>
              </a:extLst>
            </p:cNvPr>
            <p:cNvSpPr/>
            <p:nvPr/>
          </p:nvSpPr>
          <p:spPr>
            <a:xfrm>
              <a:off x="599943" y="2695075"/>
              <a:ext cx="10732949" cy="23112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CE31A44-E97B-8975-4F11-855803F91F9F}"/>
                </a:ext>
              </a:extLst>
            </p:cNvPr>
            <p:cNvSpPr/>
            <p:nvPr/>
          </p:nvSpPr>
          <p:spPr>
            <a:xfrm>
              <a:off x="382469" y="2486926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952F63-4775-A055-C978-426D9E4963B3}"/>
              </a:ext>
            </a:extLst>
          </p:cNvPr>
          <p:cNvGrpSpPr/>
          <p:nvPr/>
        </p:nvGrpSpPr>
        <p:grpSpPr>
          <a:xfrm>
            <a:off x="4418269" y="5112299"/>
            <a:ext cx="4350346" cy="1671441"/>
            <a:chOff x="4418269" y="5071213"/>
            <a:chExt cx="4350346" cy="167144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CB5F6E-9A8D-171A-0DCD-82F040CF1B79}"/>
                </a:ext>
              </a:extLst>
            </p:cNvPr>
            <p:cNvSpPr/>
            <p:nvPr/>
          </p:nvSpPr>
          <p:spPr>
            <a:xfrm>
              <a:off x="4617249" y="5262621"/>
              <a:ext cx="4151366" cy="1480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B0F6D-E470-34E7-3E9F-6B4AA75F29EB}"/>
                </a:ext>
              </a:extLst>
            </p:cNvPr>
            <p:cNvSpPr/>
            <p:nvPr/>
          </p:nvSpPr>
          <p:spPr>
            <a:xfrm>
              <a:off x="4418269" y="5071213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4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9B05-6DB7-9684-51AF-7AE48656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EAF854-128A-2FE1-84B0-BB70A679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A01B3-63A2-2DF9-A7A4-A6B5122C6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10B0C42-06A6-5D2A-4B97-00BA7331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D15F-85A2-4856-7B3E-130641DBAB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8F531-3FEB-7E10-93DD-5C3733067AD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5964988-0566-059F-72B7-498171F2A5A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대시보드</a:t>
            </a:r>
            <a:endParaRPr lang="en-US" sz="4000" dirty="0"/>
          </a:p>
        </p:txBody>
      </p:sp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EA856E-47B7-C7F3-90F6-D2EB33A0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197386-234D-B8A7-98C5-0351C688D809}"/>
              </a:ext>
            </a:extLst>
          </p:cNvPr>
          <p:cNvSpPr/>
          <p:nvPr/>
        </p:nvSpPr>
        <p:spPr>
          <a:xfrm>
            <a:off x="74942" y="700074"/>
            <a:ext cx="12047928" cy="513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9375-0E8A-4B55-952A-E05EBCD7CB8E}"/>
              </a:ext>
            </a:extLst>
          </p:cNvPr>
          <p:cNvSpPr/>
          <p:nvPr/>
        </p:nvSpPr>
        <p:spPr>
          <a:xfrm>
            <a:off x="133537" y="1266907"/>
            <a:ext cx="5951459" cy="297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9DC7D-9167-6A52-9EC8-0603323858CD}"/>
              </a:ext>
            </a:extLst>
          </p:cNvPr>
          <p:cNvSpPr/>
          <p:nvPr/>
        </p:nvSpPr>
        <p:spPr>
          <a:xfrm>
            <a:off x="166936" y="1238592"/>
            <a:ext cx="11876203" cy="98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96D6FD-93BC-D7C1-DFF0-DA98B6A946A4}"/>
              </a:ext>
            </a:extLst>
          </p:cNvPr>
          <p:cNvSpPr/>
          <p:nvPr/>
        </p:nvSpPr>
        <p:spPr>
          <a:xfrm>
            <a:off x="6096000" y="1266907"/>
            <a:ext cx="5940458" cy="298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E2F32-AC41-5B0E-0680-2FE17C58ACB7}"/>
              </a:ext>
            </a:extLst>
          </p:cNvPr>
          <p:cNvSpPr/>
          <p:nvPr/>
        </p:nvSpPr>
        <p:spPr>
          <a:xfrm>
            <a:off x="144538" y="4254130"/>
            <a:ext cx="2985161" cy="230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AD6EFD-D34A-0772-F41A-923E3A091FA6}"/>
              </a:ext>
            </a:extLst>
          </p:cNvPr>
          <p:cNvSpPr/>
          <p:nvPr/>
        </p:nvSpPr>
        <p:spPr>
          <a:xfrm>
            <a:off x="3119877" y="4242060"/>
            <a:ext cx="2985161" cy="2320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226AF-89F7-B0F9-A4E9-F3E903A2A133}"/>
              </a:ext>
            </a:extLst>
          </p:cNvPr>
          <p:cNvSpPr/>
          <p:nvPr/>
        </p:nvSpPr>
        <p:spPr>
          <a:xfrm>
            <a:off x="6096000" y="4259478"/>
            <a:ext cx="5951462" cy="2303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2449</TotalTime>
  <Words>914</Words>
  <Application>Microsoft Office PowerPoint</Application>
  <PresentationFormat>와이드스크린</PresentationFormat>
  <Paragraphs>241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Swis721 BlkEx BT</vt:lpstr>
      <vt:lpstr>ui-sans-serif</vt:lpstr>
      <vt:lpstr>한컴 말랑말랑 Bold</vt:lpstr>
      <vt:lpstr>휴먼매직체</vt:lpstr>
      <vt:lpstr>휴먼모음T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민우 류</cp:lastModifiedBy>
  <cp:revision>23</cp:revision>
  <cp:lastPrinted>2026-01-17T02:14:49Z</cp:lastPrinted>
  <dcterms:created xsi:type="dcterms:W3CDTF">2026-01-13T10:20:36Z</dcterms:created>
  <dcterms:modified xsi:type="dcterms:W3CDTF">2026-01-19T05:32:47Z</dcterms:modified>
</cp:coreProperties>
</file>